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73" r:id="rId2"/>
    <p:sldId id="981" r:id="rId3"/>
    <p:sldId id="980" r:id="rId4"/>
    <p:sldId id="979" r:id="rId5"/>
    <p:sldId id="976" r:id="rId6"/>
    <p:sldId id="977" r:id="rId7"/>
    <p:sldId id="978" r:id="rId8"/>
    <p:sldId id="983" r:id="rId9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9" userDrawn="1">
          <p15:clr>
            <a:srgbClr val="A4A3A4"/>
          </p15:clr>
        </p15:guide>
        <p15:guide id="2" pos="2191" userDrawn="1">
          <p15:clr>
            <a:srgbClr val="A4A3A4"/>
          </p15:clr>
        </p15:guide>
        <p15:guide id="3" orient="horz" pos="2956" userDrawn="1">
          <p15:clr>
            <a:srgbClr val="A4A3A4"/>
          </p15:clr>
        </p15:guide>
        <p15:guide id="4" orient="horz" pos="2952" userDrawn="1">
          <p15:clr>
            <a:srgbClr val="A4A3A4"/>
          </p15:clr>
        </p15:guide>
        <p15:guide id="5" orient="horz" pos="2929" userDrawn="1">
          <p15:clr>
            <a:srgbClr val="A4A3A4"/>
          </p15:clr>
        </p15:guide>
        <p15:guide id="6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Fluhart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0FF"/>
    <a:srgbClr val="920000"/>
    <a:srgbClr val="00089E"/>
    <a:srgbClr val="000458"/>
    <a:srgbClr val="896584"/>
    <a:srgbClr val="008BBC"/>
    <a:srgbClr val="008EC0"/>
    <a:srgbClr val="00589A"/>
    <a:srgbClr val="0077D0"/>
    <a:srgbClr val="4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355" autoAdjust="0"/>
  </p:normalViewPr>
  <p:slideViewPr>
    <p:cSldViewPr snapToGrid="0">
      <p:cViewPr varScale="1">
        <p:scale>
          <a:sx n="64" d="100"/>
          <a:sy n="64" d="100"/>
        </p:scale>
        <p:origin x="15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79"/>
        <p:guide pos="2191"/>
        <p:guide orient="horz" pos="2956"/>
        <p:guide orient="horz" pos="2952"/>
        <p:guide orient="horz" pos="2929"/>
        <p:guide pos="2209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591"/>
            <a:ext cx="303688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t" anchorCtr="0" compatLnSpc="1">
            <a:prstTxWarp prst="textNoShape">
              <a:avLst/>
            </a:prstTxWarp>
          </a:bodyPr>
          <a:lstStyle>
            <a:lvl1pPr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7" y="1591"/>
            <a:ext cx="3036887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t" anchorCtr="0" compatLnSpc="1">
            <a:prstTxWarp prst="textNoShape">
              <a:avLst/>
            </a:prstTxWarp>
          </a:bodyPr>
          <a:lstStyle>
            <a:lvl1pPr algn="r"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2"/>
            <a:ext cx="303688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b" anchorCtr="0" compatLnSpc="1">
            <a:prstTxWarp prst="textNoShape">
              <a:avLst/>
            </a:prstTxWarp>
          </a:bodyPr>
          <a:lstStyle>
            <a:lvl1pPr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7" y="8832852"/>
            <a:ext cx="3036887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b" anchorCtr="0" compatLnSpc="1">
            <a:prstTxWarp prst="textNoShape">
              <a:avLst/>
            </a:prstTxWarp>
          </a:bodyPr>
          <a:lstStyle>
            <a:lvl1pPr algn="r"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B7B321-3AA8-4419-B762-9C8D45B6E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107269" y="8851904"/>
            <a:ext cx="789527" cy="2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40" tIns="46341" rIns="91140" bIns="46341">
            <a:spAutoFit/>
          </a:bodyPr>
          <a:lstStyle/>
          <a:p>
            <a:pPr algn="ctr" defTabSz="957684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Page </a:t>
            </a:r>
            <a:fld id="{3C62ADE3-A46D-49B7-93DF-CE4A69D9C5A6}" type="slidenum">
              <a:rPr lang="en-US" sz="1200">
                <a:solidFill>
                  <a:schemeClr val="tx1"/>
                </a:solidFill>
              </a:rPr>
              <a:pPr algn="ctr" defTabSz="957684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591"/>
            <a:ext cx="303688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t" anchorCtr="0" compatLnSpc="1">
            <a:prstTxWarp prst="textNoShape">
              <a:avLst/>
            </a:prstTxWarp>
          </a:bodyPr>
          <a:lstStyle>
            <a:lvl1pPr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7" y="1591"/>
            <a:ext cx="3036887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t" anchorCtr="0" compatLnSpc="1">
            <a:prstTxWarp prst="textNoShape">
              <a:avLst/>
            </a:prstTxWarp>
          </a:bodyPr>
          <a:lstStyle>
            <a:lvl1pPr algn="r"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2852"/>
            <a:ext cx="303688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b" anchorCtr="0" compatLnSpc="1">
            <a:prstTxWarp prst="textNoShape">
              <a:avLst/>
            </a:prstTxWarp>
          </a:bodyPr>
          <a:lstStyle>
            <a:lvl1pPr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7" y="8832852"/>
            <a:ext cx="3036887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536" tIns="0" rIns="18536" bIns="0" numCol="1" anchor="b" anchorCtr="0" compatLnSpc="1">
            <a:prstTxWarp prst="textNoShape">
              <a:avLst/>
            </a:prstTxWarp>
          </a:bodyPr>
          <a:lstStyle>
            <a:lvl1pPr algn="r" defTabSz="928211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39B55A-3066-421E-9886-C0FAA78F8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07269" y="8851904"/>
            <a:ext cx="789527" cy="2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40" tIns="46341" rIns="91140" bIns="46341">
            <a:spAutoFit/>
          </a:bodyPr>
          <a:lstStyle/>
          <a:p>
            <a:pPr algn="ctr" defTabSz="957684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Page </a:t>
            </a:r>
            <a:fld id="{06B27EC2-9644-4E53-9DBA-1ECE51B85FB9}" type="slidenum">
              <a:rPr lang="en-US" sz="1200">
                <a:solidFill>
                  <a:schemeClr val="tx1"/>
                </a:solidFill>
              </a:rPr>
              <a:pPr algn="ctr" defTabSz="957684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5088" y="5127625"/>
            <a:ext cx="4321175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3" y="473079"/>
            <a:ext cx="5130800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74" tIns="50976" rIns="95774" bIns="50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8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AFDC-6406-4804-9691-4376515CF9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grpSp>
        <p:nvGrpSpPr>
          <p:cNvPr id="5" name="Group 98"/>
          <p:cNvGrpSpPr>
            <a:grpSpLocks/>
          </p:cNvGrpSpPr>
          <p:nvPr userDrawn="1"/>
        </p:nvGrpSpPr>
        <p:grpSpPr bwMode="auto">
          <a:xfrm>
            <a:off x="0" y="0"/>
            <a:ext cx="8515350" cy="6858000"/>
            <a:chOff x="0" y="0"/>
            <a:chExt cx="5364" cy="4320"/>
          </a:xfrm>
        </p:grpSpPr>
        <p:sp>
          <p:nvSpPr>
            <p:cNvPr id="7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8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6146" name="Picture 2" descr="C:\Users\rmcneill\Documents\Desktop Files\PSOM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2" y="5802313"/>
            <a:ext cx="2705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31" y="5908563"/>
            <a:ext cx="4098438" cy="655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5" y="825500"/>
            <a:ext cx="7826375" cy="2495268"/>
          </a:xfrm>
        </p:spPr>
        <p:txBody>
          <a:bodyPr/>
          <a:lstStyle>
            <a:lvl1pPr>
              <a:buClr>
                <a:srgbClr val="920000"/>
              </a:buClr>
              <a:defRPr sz="3200">
                <a:latin typeface="Calibri" panose="020F0502020204030204" pitchFamily="34" charset="0"/>
              </a:defRPr>
            </a:lvl1pPr>
            <a:lvl2pPr>
              <a:buClr>
                <a:srgbClr val="920000"/>
              </a:buClr>
              <a:defRPr sz="2800">
                <a:latin typeface="Calibri" panose="020F0502020204030204" pitchFamily="34" charset="0"/>
              </a:defRPr>
            </a:lvl2pPr>
            <a:lvl3pPr>
              <a:buClr>
                <a:srgbClr val="00089E"/>
              </a:buClr>
              <a:defRPr sz="2800">
                <a:latin typeface="Calibri" panose="020F0502020204030204" pitchFamily="34" charset="0"/>
              </a:defRPr>
            </a:lvl3pPr>
            <a:lvl4pPr>
              <a:buClr>
                <a:srgbClr val="920000"/>
              </a:buClr>
              <a:defRPr sz="2400">
                <a:latin typeface="Calibri" panose="020F0502020204030204" pitchFamily="34" charset="0"/>
              </a:defRPr>
            </a:lvl4pPr>
            <a:lvl5pPr>
              <a:buClr>
                <a:srgbClr val="920000"/>
              </a:buCl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8309" y="6366925"/>
            <a:ext cx="78105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5669" y="6638925"/>
            <a:ext cx="2200275" cy="219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436"/>
            <a:ext cx="8229600" cy="5471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836"/>
            <a:ext cx="4040188" cy="11630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26826"/>
            <a:ext cx="4041775" cy="11480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01700" eaLnBrk="0" hangingPunct="0">
              <a:defRPr/>
            </a:pPr>
            <a:fld id="{585598C2-E6F5-4B46-8100-EA4CF13FC073}" type="slidenum">
              <a:rPr lang="en-US" sz="1100" b="1">
                <a:solidFill>
                  <a:srgbClr val="000458"/>
                </a:solidFill>
                <a:latin typeface="Franklin Gothic Book" pitchFamily="34" charset="0"/>
              </a:rPr>
              <a:pPr algn="r" defTabSz="901700" eaLnBrk="0" hangingPunct="0">
                <a:defRPr/>
              </a:pPr>
              <a:t>‹#›</a:t>
            </a:fld>
            <a:endParaRPr lang="en-US" sz="1100" b="1" dirty="0">
              <a:solidFill>
                <a:srgbClr val="000458"/>
              </a:solidFill>
              <a:latin typeface="Franklin Gothic Book" pitchFamily="34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grpSp>
        <p:nvGrpSpPr>
          <p:cNvPr id="1030" name="Group 29"/>
          <p:cNvGrpSpPr>
            <a:grpSpLocks/>
          </p:cNvGrpSpPr>
          <p:nvPr userDrawn="1"/>
        </p:nvGrpSpPr>
        <p:grpSpPr bwMode="auto">
          <a:xfrm>
            <a:off x="0" y="673100"/>
            <a:ext cx="9144000" cy="5646738"/>
            <a:chOff x="0" y="424"/>
            <a:chExt cx="5760" cy="3557"/>
          </a:xfrm>
        </p:grpSpPr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0" y="3981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7171" name="Picture 3" descr="C:\Users\rmcneill\Documents\Desktop Files\2015 Work\OCR 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3" y="6211772"/>
            <a:ext cx="1990557" cy="5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lang="en-US" sz="3200" b="1" dirty="0" smtClean="0">
          <a:solidFill>
            <a:srgbClr val="920000"/>
          </a:solidFill>
          <a:latin typeface="+mj-lt"/>
          <a:ea typeface="+mj-ea"/>
          <a:cs typeface="+mj-cs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ed.upenn.edu/dac/penn-data-store-warehouse.html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rialx.com/appbaker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som-ocr@pobox.upenn.edu" TargetMode="External"/><Relationship Id="rId2" Type="http://schemas.openxmlformats.org/officeDocument/2006/relationships/hyperlink" Target="https://www.med.upenn.edu/oc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d.upenn.edu/dac/" TargetMode="External"/><Relationship Id="rId5" Type="http://schemas.openxmlformats.org/officeDocument/2006/relationships/hyperlink" Target="mailto:pennchartresearch@uphs.upenn.edu" TargetMode="External"/><Relationship Id="rId4" Type="http://schemas.openxmlformats.org/officeDocument/2006/relationships/hyperlink" Target="https://uphsnet.uphs.upenn.edu/athenaselfserv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3244" y="5371193"/>
            <a:ext cx="7551737" cy="474202"/>
          </a:xfrm>
        </p:spPr>
        <p:txBody>
          <a:bodyPr/>
          <a:lstStyle>
            <a:lvl1pPr marL="0" indent="0" algn="l">
              <a:buNone/>
              <a:defRPr lang="en-US" sz="2000" b="0" kern="1200" dirty="0">
                <a:solidFill>
                  <a:srgbClr val="800000"/>
                </a:solidFill>
                <a:latin typeface="Franklin Gothic Medium Cond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alt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35013" y="1611087"/>
            <a:ext cx="7551737" cy="822552"/>
          </a:xfrm>
        </p:spPr>
        <p:txBody>
          <a:bodyPr/>
          <a:lstStyle/>
          <a:p>
            <a:r>
              <a:rPr lang="en-US" dirty="0" smtClean="0"/>
              <a:t>Access to Data- Penn Information Systems (IT)</a:t>
            </a:r>
            <a:endParaRPr lang="en-US" dirty="0"/>
          </a:p>
        </p:txBody>
      </p:sp>
      <p:sp>
        <p:nvSpPr>
          <p:cNvPr id="16" name="Title 10"/>
          <p:cNvSpPr txBox="1">
            <a:spLocks/>
          </p:cNvSpPr>
          <p:nvPr/>
        </p:nvSpPr>
        <p:spPr>
          <a:xfrm>
            <a:off x="718458" y="2591262"/>
            <a:ext cx="7772400" cy="860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00000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920000"/>
                </a:solidFill>
                <a:latin typeface="+mj-lt"/>
              </a:rPr>
              <a:t>November 13, 2019</a:t>
            </a:r>
            <a:endParaRPr lang="en-US" sz="2400" b="1" dirty="0">
              <a:solidFill>
                <a:srgbClr val="92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19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Access to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5" y="825500"/>
            <a:ext cx="7826375" cy="4152132"/>
          </a:xfrm>
        </p:spPr>
        <p:txBody>
          <a:bodyPr/>
          <a:lstStyle/>
          <a:p>
            <a:r>
              <a:rPr lang="en-US" dirty="0" err="1" smtClean="0"/>
              <a:t>Prepatory</a:t>
            </a:r>
            <a:r>
              <a:rPr lang="en-US" dirty="0" smtClean="0"/>
              <a:t> to Research </a:t>
            </a:r>
          </a:p>
          <a:p>
            <a:pPr lvl="1"/>
            <a:r>
              <a:rPr lang="en-US" dirty="0" smtClean="0"/>
              <a:t>Feasibility </a:t>
            </a:r>
          </a:p>
          <a:p>
            <a:pPr lvl="1"/>
            <a:r>
              <a:rPr lang="en-US" dirty="0" smtClean="0"/>
              <a:t>Cohort Identification </a:t>
            </a:r>
          </a:p>
          <a:p>
            <a:r>
              <a:rPr lang="en-US" dirty="0" smtClean="0"/>
              <a:t>Access to Data Post IRB Approval </a:t>
            </a:r>
          </a:p>
          <a:p>
            <a:pPr lvl="1"/>
            <a:r>
              <a:rPr lang="en-US" dirty="0" smtClean="0"/>
              <a:t>Recruitment </a:t>
            </a:r>
          </a:p>
          <a:p>
            <a:pPr lvl="2"/>
            <a:r>
              <a:rPr lang="en-US" dirty="0" smtClean="0"/>
              <a:t>PennChart </a:t>
            </a:r>
          </a:p>
          <a:p>
            <a:pPr lvl="2"/>
            <a:r>
              <a:rPr lang="en-US" dirty="0" smtClean="0"/>
              <a:t>My Penn Medicine (MPM)</a:t>
            </a:r>
          </a:p>
          <a:p>
            <a:pPr lvl="2"/>
            <a:r>
              <a:rPr lang="en-US" dirty="0" err="1" smtClean="0"/>
              <a:t>iConnect</a:t>
            </a:r>
            <a:r>
              <a:rPr lang="en-US" dirty="0" smtClean="0"/>
              <a:t> Registry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8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8009" y="176955"/>
            <a:ext cx="8158162" cy="60785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2F2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400" b="1" kern="0" dirty="0" smtClean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Data Analytics Center </a:t>
            </a:r>
            <a:r>
              <a:rPr lang="en-US" altLang="en-US" sz="2400" b="1" kern="0" dirty="0" smtClean="0">
                <a:solidFill>
                  <a:srgbClr val="AA2B3E"/>
                </a:solidFill>
                <a:ea typeface="MS PGothic" charset="-128"/>
                <a:cs typeface="MS PGothic" charset="0"/>
              </a:rPr>
              <a:t> </a:t>
            </a:r>
            <a:endParaRPr lang="en-US" altLang="en-US" sz="2400" b="1" kern="0" dirty="0">
              <a:solidFill>
                <a:srgbClr val="AA2B3E"/>
              </a:solidFill>
              <a:ea typeface="MS PGothic" charset="-128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72" y="2171000"/>
            <a:ext cx="395232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ct val="20000"/>
              </a:spcBef>
              <a:buFont typeface="Wingdings 3"/>
              <a:buChar char=""/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200" b="1" dirty="0">
                <a:solidFill>
                  <a:srgbClr val="800000"/>
                </a:solidFill>
              </a:rPr>
              <a:t>Feasibility numbers and subject PHI are available via the Penn Data Warehouse</a:t>
            </a:r>
            <a:r>
              <a:rPr lang="en-US" sz="1200" b="1" dirty="0" smtClean="0">
                <a:solidFill>
                  <a:srgbClr val="800000"/>
                </a:solidFill>
              </a:rPr>
              <a:t>.</a:t>
            </a:r>
          </a:p>
          <a:p>
            <a:pPr marL="336042" lvl="1">
              <a:spcBef>
                <a:spcPts val="324"/>
              </a:spcBef>
              <a:buClr>
                <a:schemeClr val="tx2">
                  <a:lumMod val="75000"/>
                </a:schemeClr>
              </a:buClr>
              <a:defRPr/>
            </a:pPr>
            <a:endParaRPr lang="en-US" sz="1200" b="1" dirty="0" smtClean="0">
              <a:solidFill>
                <a:srgbClr val="800000"/>
              </a:solidFill>
            </a:endParaRP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200" b="1" dirty="0" smtClean="0">
                <a:solidFill>
                  <a:srgbClr val="800000"/>
                </a:solidFill>
              </a:rPr>
              <a:t>Research requests can be submitted to the DAC team for patient counts </a:t>
            </a:r>
          </a:p>
          <a:p>
            <a:pPr marL="1078992" lvl="2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200" b="1" dirty="0" smtClean="0">
                <a:solidFill>
                  <a:srgbClr val="800000"/>
                </a:solidFill>
              </a:rPr>
              <a:t>Used when writing ones own research protocol or proposal </a:t>
            </a:r>
          </a:p>
          <a:p>
            <a:pPr marL="1078992" lvl="2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200" b="1" dirty="0" smtClean="0">
                <a:solidFill>
                  <a:srgbClr val="800000"/>
                </a:solidFill>
              </a:rPr>
              <a:t>Patient count/query to use later for recruitment </a:t>
            </a:r>
            <a:endParaRPr lang="en-US" sz="1200" b="1" dirty="0">
              <a:solidFill>
                <a:srgbClr val="800000"/>
              </a:solidFill>
            </a:endParaRP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/>
            </a:pPr>
            <a:endParaRPr lang="en-US" sz="1200" b="1" dirty="0">
              <a:solidFill>
                <a:srgbClr val="800000"/>
              </a:solidFill>
            </a:endParaRPr>
          </a:p>
          <a:p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568" b="8196"/>
          <a:stretch/>
        </p:blipFill>
        <p:spPr>
          <a:xfrm>
            <a:off x="3956702" y="1524669"/>
            <a:ext cx="4818529" cy="3268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73" y="1524669"/>
            <a:ext cx="3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89E"/>
                </a:solidFill>
              </a:rPr>
              <a:t>Data Analytics Center- Recruitment via EMR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1466" y="4469539"/>
            <a:ext cx="44543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89E"/>
                </a:solidFill>
              </a:rPr>
              <a:t>Data Analytics Center- </a:t>
            </a:r>
            <a:r>
              <a:rPr lang="en-US" sz="1800" b="1" dirty="0">
                <a:solidFill>
                  <a:srgbClr val="00089E"/>
                </a:solidFill>
                <a:hlinkClick r:id="rId5"/>
              </a:rPr>
              <a:t>http://www.med.upenn.edu/dac/penn-data-store-warehouse.html</a:t>
            </a:r>
            <a:r>
              <a:rPr lang="en-US" sz="1800" b="1" dirty="0">
                <a:solidFill>
                  <a:srgbClr val="00089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43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60" y="911784"/>
            <a:ext cx="4589060" cy="1317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98009" y="51047"/>
            <a:ext cx="8158162" cy="12477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2F2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Recruitment through IT platforms/ systems: </a:t>
            </a:r>
          </a:p>
          <a:p>
            <a:pPr algn="ctr"/>
            <a:r>
              <a:rPr lang="en-US" altLang="en-US" sz="2000" b="1" kern="0" dirty="0" err="1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PennChart</a:t>
            </a:r>
            <a:r>
              <a:rPr lang="en-US" altLang="en-US" sz="20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: Penn Medicine’s EMR (EPIC)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09530-C2F2-48C1-A745-023F056B2A10}"/>
              </a:ext>
            </a:extLst>
          </p:cNvPr>
          <p:cNvSpPr/>
          <p:nvPr/>
        </p:nvSpPr>
        <p:spPr>
          <a:xfrm>
            <a:off x="138223" y="1838200"/>
            <a:ext cx="887818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Font typeface="Wingdings 3"/>
              <a:buChar char=""/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1400" b="1" dirty="0">
                <a:solidFill>
                  <a:srgbClr val="000000"/>
                </a:solidFill>
              </a:rPr>
              <a:t>BPAs= Best Practice Advisory: 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Function in </a:t>
            </a:r>
            <a:r>
              <a:rPr lang="en-US" sz="1200" dirty="0" err="1">
                <a:solidFill>
                  <a:srgbClr val="800000"/>
                </a:solidFill>
              </a:rPr>
              <a:t>PennChart’s</a:t>
            </a:r>
            <a:r>
              <a:rPr lang="en-US" sz="1200" dirty="0">
                <a:solidFill>
                  <a:srgbClr val="800000"/>
                </a:solidFill>
              </a:rPr>
              <a:t> decision support engine 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used to alert users at the point of care based on specific patient criteria and then approach them for research.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Requires submission of request to PennChart Research, approval thru specific committees and IT build.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Contact OCR while writing up protocol or before IRB submission.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1400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1400" b="1" dirty="0" err="1">
                <a:solidFill>
                  <a:srgbClr val="000000"/>
                </a:solidFill>
              </a:rPr>
              <a:t>MyPennMedicine</a:t>
            </a:r>
            <a:r>
              <a:rPr lang="en-US" sz="1400" b="1" dirty="0">
                <a:solidFill>
                  <a:srgbClr val="000000"/>
                </a:solidFill>
              </a:rPr>
              <a:t> Questionnaires:</a:t>
            </a:r>
            <a:endParaRPr lang="en-US" altLang="en-US" sz="1400" b="1" dirty="0">
              <a:solidFill>
                <a:srgbClr val="000000"/>
              </a:solidFill>
            </a:endParaRP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altLang="en-US" sz="1200" dirty="0">
                <a:solidFill>
                  <a:srgbClr val="800000"/>
                </a:solidFill>
              </a:rPr>
              <a:t>MPM= PennChart Patient Portal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altLang="en-US" sz="1200" dirty="0">
                <a:solidFill>
                  <a:srgbClr val="800000"/>
                </a:solidFill>
              </a:rPr>
              <a:t>Questionnaires used to collect information from patients relevant to their health through the patient portal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altLang="en-US" sz="1200" dirty="0">
                <a:solidFill>
                  <a:srgbClr val="800000"/>
                </a:solidFill>
              </a:rPr>
              <a:t>Patient responses are stored in the patient’s records and can be used for patient care, quality reporting and research purposes.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altLang="en-US" sz="1200" dirty="0">
                <a:solidFill>
                  <a:srgbClr val="800000"/>
                </a:solidFill>
              </a:rPr>
              <a:t>Research questionnaires can be sent via MPM to study specific patients, after approval from </a:t>
            </a:r>
            <a:r>
              <a:rPr lang="en-US" sz="1200" dirty="0">
                <a:solidFill>
                  <a:srgbClr val="800000"/>
                </a:solidFill>
              </a:rPr>
              <a:t>PennChart Research, specific committees and IT. </a:t>
            </a:r>
          </a:p>
          <a:p>
            <a:pPr marL="336042" lvl="1">
              <a:spcBef>
                <a:spcPts val="324"/>
              </a:spcBef>
              <a:buClr>
                <a:schemeClr val="tx2">
                  <a:lumMod val="75000"/>
                </a:schemeClr>
              </a:buClr>
              <a:defRPr/>
            </a:pPr>
            <a:endParaRPr lang="en-US" sz="1200" b="1" dirty="0">
              <a:solidFill>
                <a:srgbClr val="8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1400" b="1" dirty="0">
                <a:solidFill>
                  <a:srgbClr val="000000"/>
                </a:solidFill>
              </a:rPr>
              <a:t>Recruitment messages thru MPM: 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IRB approved messages to be sent to potentially eligible participants via MPM.  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Indicate their research status in MPM</a:t>
            </a: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>
                <a:solidFill>
                  <a:srgbClr val="800000"/>
                </a:solidFill>
              </a:rPr>
              <a:t>Still in pilot phases with 1 study- not approved overall. Please contact OCR for future requests. </a:t>
            </a:r>
            <a:endParaRPr lang="en-US" alt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229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8009" y="51047"/>
            <a:ext cx="8158162" cy="7038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2F2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kern="0" dirty="0">
                <a:solidFill>
                  <a:srgbClr val="AA2B3E"/>
                </a:solidFill>
                <a:latin typeface="+mj-lt"/>
                <a:ea typeface="MS PGothic" charset="-128"/>
              </a:rPr>
              <a:t>Recruitment</a:t>
            </a:r>
            <a:r>
              <a:rPr lang="en-US" altLang="en-US" sz="18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 through IT platforms/ systems: </a:t>
            </a:r>
          </a:p>
          <a:p>
            <a:pPr algn="ctr"/>
            <a:r>
              <a:rPr lang="en-US" altLang="en-US" sz="1800" b="1" kern="0" dirty="0" err="1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iConnect</a:t>
            </a:r>
            <a:r>
              <a:rPr lang="en-US" altLang="en-US" sz="18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: Penn Medicine</a:t>
            </a:r>
            <a:r>
              <a:rPr lang="ja-JP" altLang="en-US" sz="18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’</a:t>
            </a:r>
            <a:r>
              <a:rPr lang="en-US" altLang="ja-JP" sz="18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s Clinical Trial Web Portal </a:t>
            </a:r>
            <a:endParaRPr lang="en-US" altLang="en-US" sz="1800" b="1" kern="0" dirty="0">
              <a:solidFill>
                <a:srgbClr val="AA2B3E"/>
              </a:solidFill>
              <a:latin typeface="+mj-lt"/>
              <a:ea typeface="MS PGothic" charset="-128"/>
              <a:cs typeface="MS P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90" y="981660"/>
            <a:ext cx="3456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Patient driven trial search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Unique web page for each trial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Patient can contact study team via messaging platform.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Online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training via electronic module on KL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iConnect search linked via Pennmedicine.org and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MyPennMedicine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(MPM)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With new functionality goal is to use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iConnect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 as a Clinical trial recruitment management system.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4757" y="768723"/>
            <a:ext cx="5128780" cy="5748643"/>
            <a:chOff x="3558457" y="965490"/>
            <a:chExt cx="5128780" cy="574864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457" y="965490"/>
              <a:ext cx="5128780" cy="563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558457" y="965491"/>
              <a:ext cx="5128780" cy="574864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81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5F97A87-DD75-4ED4-9463-77BC99221740}"/>
              </a:ext>
            </a:extLst>
          </p:cNvPr>
          <p:cNvGrpSpPr/>
          <p:nvPr/>
        </p:nvGrpSpPr>
        <p:grpSpPr>
          <a:xfrm>
            <a:off x="578478" y="938885"/>
            <a:ext cx="3314700" cy="1622529"/>
            <a:chOff x="578478" y="1086934"/>
            <a:chExt cx="3314700" cy="16225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FCA610-78C8-4685-9F82-73CB075A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478" y="1086934"/>
              <a:ext cx="3314700" cy="160697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A10E4A-9F04-4426-9A64-CD3134800A9A}"/>
                </a:ext>
              </a:extLst>
            </p:cNvPr>
            <p:cNvSpPr/>
            <p:nvPr/>
          </p:nvSpPr>
          <p:spPr>
            <a:xfrm>
              <a:off x="1563874" y="2347956"/>
              <a:ext cx="1031358" cy="361507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492919" y="158623"/>
            <a:ext cx="8158162" cy="4796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2F2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kern="0" dirty="0" err="1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iConnect</a:t>
            </a:r>
            <a:r>
              <a:rPr lang="en-US" altLang="en-US" sz="2000" b="1" kern="0" dirty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: Ways to recruit thru this system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AE4AB-B559-4DDF-ADFF-0447DDA2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" y="2942281"/>
            <a:ext cx="4119562" cy="1613683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85060" y="712694"/>
            <a:ext cx="8910084" cy="60283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256032">
              <a:buClr>
                <a:srgbClr val="800000"/>
              </a:buClr>
              <a:buFont typeface="Wingdings 3"/>
              <a:buChar char=""/>
              <a:defRPr/>
            </a:pPr>
            <a:r>
              <a:rPr lang="en-US" altLang="en-US" sz="1400" b="1" dirty="0"/>
              <a:t>Volunteer Registry </a:t>
            </a:r>
            <a:r>
              <a:rPr lang="mr-IN" altLang="en-US" sz="1400" b="1" dirty="0"/>
              <a:t>–</a:t>
            </a:r>
            <a:r>
              <a:rPr lang="en-US" altLang="en-US" sz="1400" b="1" dirty="0"/>
              <a:t> </a:t>
            </a:r>
            <a:r>
              <a:rPr lang="en-US" altLang="en-US" sz="1050" dirty="0">
                <a:solidFill>
                  <a:srgbClr val="800000"/>
                </a:solidFill>
                <a:latin typeface="Arial" charset="0"/>
              </a:rPr>
              <a:t>IRB approval required to obtain PHI </a:t>
            </a:r>
          </a:p>
          <a:p>
            <a:pPr marL="365760" lvl="1" indent="-256032">
              <a:buClr>
                <a:srgbClr val="800000"/>
              </a:buClr>
              <a:buFont typeface="Wingdings 3"/>
              <a:buChar char=""/>
              <a:defRPr/>
            </a:pPr>
            <a:endParaRPr lang="en-US" sz="1600" i="1" dirty="0"/>
          </a:p>
          <a:p>
            <a:pPr marL="365760" lvl="1" indent="-256032">
              <a:buClr>
                <a:srgbClr val="800000"/>
              </a:buClr>
              <a:buFont typeface="Wingdings 3"/>
              <a:buChar char=""/>
              <a:defRPr/>
            </a:pPr>
            <a:endParaRPr lang="en-US" sz="1600" i="1" dirty="0"/>
          </a:p>
          <a:p>
            <a:pPr marL="365760" lvl="1" indent="-256032">
              <a:buClr>
                <a:srgbClr val="800000"/>
              </a:buClr>
              <a:buFont typeface="Wingdings 3"/>
              <a:buChar char=""/>
              <a:defRPr/>
            </a:pPr>
            <a:endParaRPr lang="en-US" sz="1600" i="1" dirty="0"/>
          </a:p>
          <a:p>
            <a:pPr marL="365760" lvl="1" indent="-256032">
              <a:buClr>
                <a:srgbClr val="800000"/>
              </a:buClr>
              <a:buFont typeface="Wingdings 3"/>
              <a:buChar char=""/>
              <a:defRPr/>
            </a:pPr>
            <a:endParaRPr lang="en-US" sz="1600" i="1" dirty="0"/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1400" dirty="0"/>
              <a:t>Website creation per study- </a:t>
            </a:r>
            <a:r>
              <a:rPr lang="en-US" sz="1050" b="0" dirty="0">
                <a:solidFill>
                  <a:srgbClr val="800000"/>
                </a:solidFill>
                <a:latin typeface="Arial" charset="0"/>
              </a:rPr>
              <a:t>few clicks, study team creates their own instant website. 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sz="1600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1400" dirty="0"/>
              <a:t>Pre-screener for eligibility built into trial </a:t>
            </a:r>
            <a:r>
              <a:rPr lang="en-US" sz="1400" b="0" dirty="0"/>
              <a:t>page- </a:t>
            </a:r>
            <a:r>
              <a:rPr lang="en-US" sz="1050" b="0" dirty="0">
                <a:solidFill>
                  <a:srgbClr val="800000"/>
                </a:solidFill>
                <a:latin typeface="Arial" charset="0"/>
              </a:rPr>
              <a:t>helps w/ screening out false positives before you see patients on site. 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altLang="en-US" sz="1000" dirty="0"/>
          </a:p>
          <a:p>
            <a:pPr marL="621792" lvl="1">
              <a:spcBef>
                <a:spcPts val="324"/>
              </a:spcBef>
              <a:buSzPct val="68000"/>
              <a:buFont typeface="Verdana"/>
              <a:buChar char="◦"/>
              <a:defRPr/>
            </a:pPr>
            <a:endParaRPr lang="en-US" altLang="en-US" sz="1400" dirty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en-US" dirty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en-US" sz="1600" dirty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en-US" sz="1600" dirty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A2A1-A6B5-4EB0-8A48-227EC3B77CA1}"/>
              </a:ext>
            </a:extLst>
          </p:cNvPr>
          <p:cNvGrpSpPr/>
          <p:nvPr/>
        </p:nvGrpSpPr>
        <p:grpSpPr>
          <a:xfrm>
            <a:off x="492919" y="4959161"/>
            <a:ext cx="4119562" cy="1295791"/>
            <a:chOff x="492919" y="4959161"/>
            <a:chExt cx="4119562" cy="12957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033D23-C840-42B2-9F8D-C8EE90043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478" y="4959161"/>
              <a:ext cx="4034003" cy="1295791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886B1A-3CC4-4754-AEBC-57CA6B4A3AB3}"/>
                </a:ext>
              </a:extLst>
            </p:cNvPr>
            <p:cNvSpPr/>
            <p:nvPr/>
          </p:nvSpPr>
          <p:spPr>
            <a:xfrm>
              <a:off x="492919" y="5225143"/>
              <a:ext cx="2102313" cy="931817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37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BC299D-8C64-4132-B0AC-622706B8FFDD}"/>
              </a:ext>
            </a:extLst>
          </p:cNvPr>
          <p:cNvSpPr/>
          <p:nvPr/>
        </p:nvSpPr>
        <p:spPr>
          <a:xfrm>
            <a:off x="34725" y="669697"/>
            <a:ext cx="8924925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Font typeface="Wingdings 3"/>
              <a:buChar char="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1200" b="1" dirty="0">
                <a:solidFill>
                  <a:srgbClr val="000000"/>
                </a:solidFill>
              </a:rPr>
              <a:t>Reporting Dashboard </a:t>
            </a:r>
            <a:r>
              <a:rPr lang="en-US" sz="1200" dirty="0"/>
              <a:t>– </a:t>
            </a:r>
            <a:r>
              <a:rPr lang="en-US" sz="1100" dirty="0">
                <a:solidFill>
                  <a:srgbClr val="800000"/>
                </a:solidFill>
              </a:rPr>
              <a:t>Metrics of trial views, referrals at a glance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109728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109728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1200" b="1" dirty="0">
                <a:solidFill>
                  <a:srgbClr val="000000"/>
                </a:solidFill>
              </a:rPr>
              <a:t>Referral &amp; Recruitment campaign tracker- </a:t>
            </a:r>
            <a:r>
              <a:rPr lang="en-US" sz="1100" dirty="0">
                <a:solidFill>
                  <a:srgbClr val="800000"/>
                </a:solidFill>
              </a:rPr>
              <a:t>ability to track metrics real time and longitudinally to help study team decide whether a change in strategy is required</a:t>
            </a:r>
            <a:endParaRPr lang="en-US" altLang="en-US" sz="1100" dirty="0">
              <a:solidFill>
                <a:srgbClr val="8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altLang="en-US" dirty="0"/>
          </a:p>
          <a:p>
            <a:pPr marL="365760" indent="-256032">
              <a:buFont typeface="Wingdings 3"/>
              <a:buChar char=""/>
              <a:defRPr/>
            </a:pPr>
            <a:endParaRPr lang="en-US" altLang="en-US" dirty="0"/>
          </a:p>
          <a:p>
            <a:pPr marL="365760" indent="-256032">
              <a:buFont typeface="Wingdings 3"/>
              <a:buChar char=""/>
              <a:defRPr/>
            </a:pPr>
            <a:endParaRPr lang="en-US" altLang="en-US" dirty="0"/>
          </a:p>
          <a:p>
            <a:pPr marL="109728">
              <a:defRPr/>
            </a:pPr>
            <a:endParaRPr lang="en-US" altLang="en-US" dirty="0"/>
          </a:p>
          <a:p>
            <a:pPr marL="109728">
              <a:defRPr/>
            </a:pPr>
            <a:endParaRPr lang="en-US" altLang="en-US" dirty="0"/>
          </a:p>
          <a:p>
            <a:pPr marL="365760" indent="-256032">
              <a:buFont typeface="Wingdings 3"/>
              <a:buChar char=""/>
              <a:defRPr/>
            </a:pPr>
            <a:endParaRPr lang="en-US" altLang="en-US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altLang="en-US" sz="1200" b="1" dirty="0">
                <a:solidFill>
                  <a:srgbClr val="000000"/>
                </a:solidFill>
              </a:rPr>
              <a:t>App Bakery: W</a:t>
            </a:r>
            <a:r>
              <a:rPr lang="en-US" sz="1200" b="1" dirty="0">
                <a:solidFill>
                  <a:srgbClr val="000000"/>
                </a:solidFill>
              </a:rPr>
              <a:t>hy build code, when you can bake an app?</a:t>
            </a:r>
          </a:p>
          <a:p>
            <a:pPr marL="880110" lvl="1" indent="-256032">
              <a:buFont typeface="Wingdings 3"/>
              <a:buChar char=""/>
              <a:defRPr/>
            </a:pPr>
            <a:r>
              <a:rPr lang="en-US" sz="1100" b="1" dirty="0">
                <a:solidFill>
                  <a:srgbClr val="800000"/>
                </a:solidFill>
              </a:rPr>
              <a:t>DIY web based study app builder that requires no programming, </a:t>
            </a:r>
          </a:p>
          <a:p>
            <a:pPr marL="880110" lvl="1" indent="-256032">
              <a:buFont typeface="Wingdings 3"/>
              <a:buChar char=""/>
              <a:defRPr/>
            </a:pPr>
            <a:r>
              <a:rPr lang="en-US" sz="1050" dirty="0">
                <a:solidFill>
                  <a:srgbClr val="800000"/>
                </a:solidFill>
              </a:rPr>
              <a:t> App specifications are built through a web interface </a:t>
            </a:r>
          </a:p>
          <a:p>
            <a:pPr marL="880110" lvl="1" indent="-256032">
              <a:buFont typeface="Wingdings 3"/>
              <a:buChar char=""/>
              <a:defRPr/>
            </a:pPr>
            <a:r>
              <a:rPr lang="en-US" sz="1050" dirty="0">
                <a:solidFill>
                  <a:srgbClr val="800000"/>
                </a:solidFill>
              </a:rPr>
              <a:t>Creates an App for both iOS and Android within minutes </a:t>
            </a:r>
          </a:p>
          <a:p>
            <a:pPr marL="880110" lvl="1" indent="-256032">
              <a:buFont typeface="Wingdings 3"/>
              <a:buChar char=""/>
              <a:defRPr/>
            </a:pPr>
            <a:r>
              <a:rPr lang="en-US" sz="1050" dirty="0">
                <a:solidFill>
                  <a:srgbClr val="800000"/>
                </a:solidFill>
              </a:rPr>
              <a:t>Cost calculator, health specialties apps can be made for plus more info here:  </a:t>
            </a:r>
            <a:r>
              <a:rPr lang="en-US" sz="1050" dirty="0">
                <a:solidFill>
                  <a:srgbClr val="800000"/>
                </a:solidFill>
                <a:hlinkClick r:id="rId2"/>
              </a:rPr>
              <a:t>http://trialx.com/appbakery</a:t>
            </a:r>
            <a:endParaRPr lang="en-US" altLang="en-US" sz="1100" dirty="0"/>
          </a:p>
          <a:p>
            <a:pPr marL="880110" lvl="1" indent="-256032">
              <a:buFont typeface="Wingdings 3"/>
              <a:buChar char=""/>
              <a:defRPr/>
            </a:pPr>
            <a:endParaRPr lang="en-US" altLang="en-US" sz="1200" dirty="0"/>
          </a:p>
          <a:p>
            <a:pPr marL="880110" lvl="1" indent="-256032">
              <a:buFont typeface="Wingdings 3"/>
              <a:buChar char=""/>
              <a:defRPr/>
            </a:pPr>
            <a:endParaRPr lang="en-US" altLang="en-US" sz="1200" dirty="0"/>
          </a:p>
          <a:p>
            <a:pPr marL="880110" lvl="1" indent="-256032">
              <a:buFont typeface="Wingdings 3"/>
              <a:buChar char=""/>
              <a:defRPr/>
            </a:pPr>
            <a:endParaRPr lang="en-US" altLang="en-US" sz="1200" dirty="0"/>
          </a:p>
          <a:p>
            <a:pPr marL="880110" lvl="1" indent="-256032">
              <a:buFont typeface="Wingdings 3"/>
              <a:buChar char=""/>
              <a:defRPr/>
            </a:pPr>
            <a:endParaRPr lang="en-US" altLang="en-US" sz="1200" dirty="0"/>
          </a:p>
          <a:p>
            <a:pPr marL="880110" lvl="1" indent="-256032">
              <a:buFont typeface="Wingdings 3"/>
              <a:buChar char=""/>
              <a:defRPr/>
            </a:pPr>
            <a:endParaRPr lang="en-US" alt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24D1AA-7A8E-4673-B555-304E96B1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4709024"/>
            <a:ext cx="6124576" cy="84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5AF0B-EF3E-485E-B2B4-865BB7471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" y="1149046"/>
            <a:ext cx="5118913" cy="9362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CC02CEC-B080-437D-BDED-E625EF1F6439}"/>
              </a:ext>
            </a:extLst>
          </p:cNvPr>
          <p:cNvSpPr txBox="1">
            <a:spLocks/>
          </p:cNvSpPr>
          <p:nvPr/>
        </p:nvSpPr>
        <p:spPr bwMode="auto">
          <a:xfrm>
            <a:off x="1013914" y="126725"/>
            <a:ext cx="7226318" cy="461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2F2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kern="0" dirty="0" err="1">
                <a:solidFill>
                  <a:srgbClr val="AA2B3E"/>
                </a:solidFill>
                <a:latin typeface="+mj-lt"/>
                <a:ea typeface="MS PGothic" charset="-128"/>
              </a:rPr>
              <a:t>iConnect</a:t>
            </a:r>
            <a:r>
              <a:rPr lang="en-US" altLang="en-US" sz="2000" b="1" kern="0" dirty="0">
                <a:solidFill>
                  <a:srgbClr val="AA2B3E"/>
                </a:solidFill>
                <a:latin typeface="+mj-lt"/>
                <a:ea typeface="MS PGothic" charset="-128"/>
              </a:rPr>
              <a:t>: Ways to recruit thru this system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B54CCF-887D-4C2B-BAF1-8B6B54837E7B}"/>
              </a:ext>
            </a:extLst>
          </p:cNvPr>
          <p:cNvGrpSpPr/>
          <p:nvPr/>
        </p:nvGrpSpPr>
        <p:grpSpPr>
          <a:xfrm>
            <a:off x="249586" y="2541013"/>
            <a:ext cx="7596053" cy="1215018"/>
            <a:chOff x="314324" y="2405256"/>
            <a:chExt cx="7596053" cy="12150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1E1986-0F38-4DE5-8C01-E9A64AC5B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0710"/>
            <a:stretch/>
          </p:blipFill>
          <p:spPr>
            <a:xfrm>
              <a:off x="314324" y="2405256"/>
              <a:ext cx="7596053" cy="12150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2C4F3A-A73D-45D4-B90E-36EE45246E5A}"/>
                </a:ext>
              </a:extLst>
            </p:cNvPr>
            <p:cNvSpPr/>
            <p:nvPr/>
          </p:nvSpPr>
          <p:spPr>
            <a:xfrm>
              <a:off x="2151017" y="2535085"/>
              <a:ext cx="1123406" cy="1022664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FB6FFD-A781-4A88-A604-C662B462B446}"/>
                </a:ext>
              </a:extLst>
            </p:cNvPr>
            <p:cNvSpPr/>
            <p:nvPr/>
          </p:nvSpPr>
          <p:spPr>
            <a:xfrm>
              <a:off x="5969733" y="2504599"/>
              <a:ext cx="1123406" cy="1022664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23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98009" y="125998"/>
            <a:ext cx="8158162" cy="12477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2F2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8375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kern="0" dirty="0" smtClean="0">
                <a:solidFill>
                  <a:srgbClr val="AA2B3E"/>
                </a:solidFill>
                <a:latin typeface="+mj-lt"/>
                <a:ea typeface="MS PGothic" charset="-128"/>
                <a:cs typeface="MS PGothic" charset="0"/>
              </a:rPr>
              <a:t>For More Information</a:t>
            </a:r>
            <a:endParaRPr lang="en-US" altLang="en-US" sz="2000" b="1" kern="0" dirty="0">
              <a:solidFill>
                <a:srgbClr val="AA2B3E"/>
              </a:solidFill>
              <a:latin typeface="+mj-lt"/>
              <a:ea typeface="MS PGothic" charset="-128"/>
              <a:cs typeface="MS PGothic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09530-C2F2-48C1-A745-023F056B2A10}"/>
              </a:ext>
            </a:extLst>
          </p:cNvPr>
          <p:cNvSpPr/>
          <p:nvPr/>
        </p:nvSpPr>
        <p:spPr>
          <a:xfrm>
            <a:off x="547663" y="549045"/>
            <a:ext cx="8878186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Font typeface="Wingdings 3"/>
              <a:buChar char="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Office of Clinical Research (OCR)</a:t>
            </a: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1520FF"/>
                </a:solidFill>
              </a:rPr>
              <a:t/>
            </a:r>
            <a:br>
              <a:rPr lang="en-US" sz="1800" dirty="0" smtClean="0">
                <a:solidFill>
                  <a:srgbClr val="1520FF"/>
                </a:solidFill>
              </a:rPr>
            </a:br>
            <a:r>
              <a:rPr lang="en-US" sz="1800" dirty="0" smtClean="0">
                <a:solidFill>
                  <a:srgbClr val="1520FF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1520FF"/>
                </a:solidFill>
                <a:hlinkClick r:id="rId2"/>
              </a:rPr>
              <a:t>://www.med.upenn.edu/ocr</a:t>
            </a:r>
            <a:r>
              <a:rPr lang="en-US" sz="1800" dirty="0" smtClean="0">
                <a:solidFill>
                  <a:srgbClr val="1520FF"/>
                </a:solidFill>
                <a:hlinkClick r:id="rId2"/>
              </a:rPr>
              <a:t>/</a:t>
            </a:r>
            <a:r>
              <a:rPr lang="en-US" sz="1800" dirty="0">
                <a:solidFill>
                  <a:srgbClr val="1520FF"/>
                </a:solidFill>
              </a:rPr>
              <a:t/>
            </a:r>
            <a:br>
              <a:rPr lang="en-US" sz="1800" dirty="0">
                <a:solidFill>
                  <a:srgbClr val="1520FF"/>
                </a:solidFill>
              </a:rPr>
            </a:br>
            <a:r>
              <a:rPr lang="en-US" sz="1800" dirty="0" smtClean="0">
                <a:solidFill>
                  <a:srgbClr val="1520FF"/>
                </a:solidFill>
              </a:rPr>
              <a:t/>
            </a:r>
            <a:br>
              <a:rPr lang="en-US" sz="1800" dirty="0" smtClean="0">
                <a:solidFill>
                  <a:srgbClr val="1520FF"/>
                </a:solidFill>
              </a:rPr>
            </a:br>
            <a:r>
              <a:rPr lang="en-US" sz="1800" dirty="0" smtClean="0">
                <a:solidFill>
                  <a:srgbClr val="1520FF"/>
                </a:solidFill>
                <a:hlinkClick r:id="rId3"/>
              </a:rPr>
              <a:t>psom-ocr@pobox.upenn.edu</a:t>
            </a:r>
            <a:r>
              <a:rPr lang="en-US" sz="1800" dirty="0" smtClean="0">
                <a:solidFill>
                  <a:srgbClr val="1520FF"/>
                </a:solidFill>
              </a:rPr>
              <a:t> 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1800" dirty="0">
              <a:solidFill>
                <a:srgbClr val="1520FF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sz="1800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1800" b="1" dirty="0" err="1" smtClean="0">
                <a:solidFill>
                  <a:srgbClr val="000000"/>
                </a:solidFill>
              </a:rPr>
              <a:t>PennChart</a:t>
            </a:r>
            <a:r>
              <a:rPr lang="en-US" sz="1800" b="1" dirty="0" smtClean="0">
                <a:solidFill>
                  <a:srgbClr val="000000"/>
                </a:solidFill>
              </a:rPr>
              <a:t> Research IS Team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IS </a:t>
            </a:r>
            <a:r>
              <a:rPr lang="en-US" sz="1800" dirty="0">
                <a:solidFill>
                  <a:srgbClr val="000000"/>
                </a:solidFill>
              </a:rPr>
              <a:t>Service Portal: 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uphsnet.uphs.upenn.edu/athenaselfservice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  <a:hlinkClick r:id="rId5"/>
              </a:rPr>
              <a:t>pennchartresearch@uphs.upenn.edu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Data </a:t>
            </a:r>
            <a:r>
              <a:rPr lang="en-US" sz="1800" b="1" dirty="0">
                <a:solidFill>
                  <a:srgbClr val="000000"/>
                </a:solidFill>
              </a:rPr>
              <a:t>Analytics Center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  <a:hlinkClick r:id="rId6"/>
              </a:rPr>
              <a:t>https://www.med.upenn.edu/dac</a:t>
            </a:r>
            <a:r>
              <a:rPr lang="en-US" sz="1800" dirty="0" smtClean="0">
                <a:solidFill>
                  <a:srgbClr val="000000"/>
                </a:solidFill>
                <a:hlinkClick r:id="rId6"/>
              </a:rPr>
              <a:t>/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marL="621792" lvl="1" indent="-285750">
              <a:spcBef>
                <a:spcPts val="324"/>
              </a:spcBef>
              <a:buClr>
                <a:schemeClr val="tx2">
                  <a:lumMod val="75000"/>
                </a:schemeClr>
              </a:buClr>
              <a:buFont typeface="Verdana"/>
              <a:buChar char="◦"/>
              <a:defRPr/>
            </a:pPr>
            <a:r>
              <a:rPr lang="en-US" sz="1200" dirty="0" smtClean="0">
                <a:solidFill>
                  <a:srgbClr val="800000"/>
                </a:solidFill>
              </a:rPr>
              <a:t>. </a:t>
            </a:r>
            <a:endParaRPr lang="en-US" altLang="en-US" sz="1600" dirty="0"/>
          </a:p>
          <a:p>
            <a:pPr marL="365760" indent="-256032">
              <a:buFont typeface="Wingdings 3"/>
              <a:buChar char=""/>
              <a:defRPr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44626005"/>
      </p:ext>
    </p:extLst>
  </p:cSld>
  <p:clrMapOvr>
    <a:masterClrMapping/>
  </p:clrMapOvr>
</p:sld>
</file>

<file path=ppt/theme/theme1.xml><?xml version="1.0" encoding="utf-8"?>
<a:theme xmlns:a="http://schemas.openxmlformats.org/drawingml/2006/main" name="Penn Medicine Template 2009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22049</TotalTime>
  <Pages>32</Pages>
  <Words>481</Words>
  <Application>Microsoft Office PowerPoint</Application>
  <PresentationFormat>Letter Paper (8.5x11 in)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Franklin Gothic Book</vt:lpstr>
      <vt:lpstr>Franklin Gothic Medium Cond</vt:lpstr>
      <vt:lpstr>Verdana</vt:lpstr>
      <vt:lpstr>Wingdings</vt:lpstr>
      <vt:lpstr>Wingdings 3</vt:lpstr>
      <vt:lpstr>Penn Medicine Template 2009</vt:lpstr>
      <vt:lpstr>Access to Data- Penn Information Systems (IT)</vt:lpstr>
      <vt:lpstr>Agenda – Access to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PWheeler</dc:creator>
  <cp:lastModifiedBy>Chen, Jessica</cp:lastModifiedBy>
  <cp:revision>1316</cp:revision>
  <cp:lastPrinted>2017-08-09T20:36:03Z</cp:lastPrinted>
  <dcterms:created xsi:type="dcterms:W3CDTF">2006-02-16T01:55:53Z</dcterms:created>
  <dcterms:modified xsi:type="dcterms:W3CDTF">2019-11-08T20:49:17Z</dcterms:modified>
</cp:coreProperties>
</file>